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Telegraf Medium" charset="1" panose="00000600000000000000"/>
      <p:regular r:id="rId7"/>
    </p:embeddedFont>
    <p:embeddedFont>
      <p:font typeface="Telegraf" charset="1" panose="00000500000000000000"/>
      <p:regular r:id="rId8"/>
    </p:embeddedFont>
    <p:embeddedFont>
      <p:font typeface="Nunito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93643" y="7184888"/>
            <a:ext cx="4849750" cy="2079436"/>
            <a:chOff x="0" y="0"/>
            <a:chExt cx="1899431" cy="8144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99431" cy="814422"/>
            </a:xfrm>
            <a:custGeom>
              <a:avLst/>
              <a:gdLst/>
              <a:ahLst/>
              <a:cxnLst/>
              <a:rect r="r" b="b" t="t" l="l"/>
              <a:pathLst>
                <a:path h="814422" w="1899431">
                  <a:moveTo>
                    <a:pt x="0" y="0"/>
                  </a:moveTo>
                  <a:lnTo>
                    <a:pt x="1899431" y="0"/>
                  </a:lnTo>
                  <a:lnTo>
                    <a:pt x="1899431" y="814422"/>
                  </a:lnTo>
                  <a:lnTo>
                    <a:pt x="0" y="814422"/>
                  </a:lnTo>
                  <a:close/>
                </a:path>
              </a:pathLst>
            </a:custGeom>
            <a:solidFill>
              <a:srgbClr val="D7C4B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899431" cy="862047"/>
            </a:xfrm>
            <a:prstGeom prst="rect">
              <a:avLst/>
            </a:prstGeom>
          </p:spPr>
          <p:txBody>
            <a:bodyPr anchor="ctr" rtlCol="false" tIns="46484" lIns="46484" bIns="46484" rIns="46484"/>
            <a:lstStyle/>
            <a:p>
              <a:pPr algn="ctr">
                <a:lnSpc>
                  <a:spcPts val="217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06422" y="2679334"/>
            <a:ext cx="4526343" cy="2426117"/>
            <a:chOff x="0" y="0"/>
            <a:chExt cx="1772767" cy="95020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72767" cy="950202"/>
            </a:xfrm>
            <a:custGeom>
              <a:avLst/>
              <a:gdLst/>
              <a:ahLst/>
              <a:cxnLst/>
              <a:rect r="r" b="b" t="t" l="l"/>
              <a:pathLst>
                <a:path h="950202" w="1772767">
                  <a:moveTo>
                    <a:pt x="0" y="0"/>
                  </a:moveTo>
                  <a:lnTo>
                    <a:pt x="1772767" y="0"/>
                  </a:lnTo>
                  <a:lnTo>
                    <a:pt x="1772767" y="950202"/>
                  </a:lnTo>
                  <a:lnTo>
                    <a:pt x="0" y="950202"/>
                  </a:lnTo>
                  <a:close/>
                </a:path>
              </a:pathLst>
            </a:custGeom>
            <a:solidFill>
              <a:srgbClr val="D7C4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772767" cy="997827"/>
            </a:xfrm>
            <a:prstGeom prst="rect">
              <a:avLst/>
            </a:prstGeom>
          </p:spPr>
          <p:txBody>
            <a:bodyPr anchor="ctr" rtlCol="false" tIns="46484" lIns="46484" bIns="46484" rIns="46484"/>
            <a:lstStyle/>
            <a:p>
              <a:pPr algn="ctr">
                <a:lnSpc>
                  <a:spcPts val="2177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893643" y="5105452"/>
            <a:ext cx="4849750" cy="2085417"/>
            <a:chOff x="0" y="0"/>
            <a:chExt cx="1899431" cy="81676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99431" cy="816765"/>
            </a:xfrm>
            <a:custGeom>
              <a:avLst/>
              <a:gdLst/>
              <a:ahLst/>
              <a:cxnLst/>
              <a:rect r="r" b="b" t="t" l="l"/>
              <a:pathLst>
                <a:path h="816765" w="1899431">
                  <a:moveTo>
                    <a:pt x="0" y="0"/>
                  </a:moveTo>
                  <a:lnTo>
                    <a:pt x="1899431" y="0"/>
                  </a:lnTo>
                  <a:lnTo>
                    <a:pt x="1899431" y="816765"/>
                  </a:lnTo>
                  <a:lnTo>
                    <a:pt x="0" y="816765"/>
                  </a:lnTo>
                  <a:close/>
                </a:path>
              </a:pathLst>
            </a:custGeom>
            <a:solidFill>
              <a:srgbClr val="D3885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899431" cy="845340"/>
            </a:xfrm>
            <a:prstGeom prst="rect">
              <a:avLst/>
            </a:prstGeom>
          </p:spPr>
          <p:txBody>
            <a:bodyPr anchor="ctr" rtlCol="false" tIns="46484" lIns="46484" bIns="46484" rIns="46484"/>
            <a:lstStyle/>
            <a:p>
              <a:pPr algn="ctr">
                <a:lnSpc>
                  <a:spcPts val="2177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206422" y="5105452"/>
            <a:ext cx="3100065" cy="4158871"/>
            <a:chOff x="0" y="0"/>
            <a:chExt cx="653525" cy="87673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3525" cy="876733"/>
            </a:xfrm>
            <a:custGeom>
              <a:avLst/>
              <a:gdLst/>
              <a:ahLst/>
              <a:cxnLst/>
              <a:rect r="r" b="b" t="t" l="l"/>
              <a:pathLst>
                <a:path h="876733" w="653525">
                  <a:moveTo>
                    <a:pt x="0" y="0"/>
                  </a:moveTo>
                  <a:lnTo>
                    <a:pt x="653525" y="0"/>
                  </a:lnTo>
                  <a:lnTo>
                    <a:pt x="653525" y="876733"/>
                  </a:lnTo>
                  <a:lnTo>
                    <a:pt x="0" y="876733"/>
                  </a:lnTo>
                  <a:close/>
                </a:path>
              </a:pathLst>
            </a:custGeom>
            <a:blipFill>
              <a:blip r:embed="rId2"/>
              <a:stretch>
                <a:fillRect l="0" t="-195" r="0" b="-195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319922" y="-245838"/>
            <a:ext cx="3423472" cy="5352481"/>
            <a:chOff x="0" y="0"/>
            <a:chExt cx="721703" cy="112835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21703" cy="1128358"/>
            </a:xfrm>
            <a:custGeom>
              <a:avLst/>
              <a:gdLst/>
              <a:ahLst/>
              <a:cxnLst/>
              <a:rect r="r" b="b" t="t" l="l"/>
              <a:pathLst>
                <a:path h="1128358" w="721703">
                  <a:moveTo>
                    <a:pt x="0" y="0"/>
                  </a:moveTo>
                  <a:lnTo>
                    <a:pt x="721703" y="0"/>
                  </a:lnTo>
                  <a:lnTo>
                    <a:pt x="721703" y="1128358"/>
                  </a:lnTo>
                  <a:lnTo>
                    <a:pt x="0" y="1128358"/>
                  </a:lnTo>
                  <a:close/>
                </a:path>
              </a:pathLst>
            </a:custGeom>
            <a:blipFill>
              <a:blip r:embed="rId3"/>
              <a:stretch>
                <a:fillRect l="0" t="-461" r="0" b="-461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533207" y="630386"/>
            <a:ext cx="3467988" cy="1148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13"/>
              </a:lnSpc>
            </a:pPr>
            <a:r>
              <a:rPr lang="en-US" b="true" sz="4299" spc="-189">
                <a:solidFill>
                  <a:srgbClr val="7A4A2F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自然とつながるアーシング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872121" y="7189877"/>
            <a:ext cx="2892794" cy="335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9"/>
              </a:lnSpc>
            </a:pPr>
            <a:r>
              <a:rPr lang="en-US" sz="1799">
                <a:solidFill>
                  <a:srgbClr val="7A4A2F"/>
                </a:solidFill>
                <a:latin typeface="Telegraf"/>
                <a:ea typeface="Telegraf"/>
                <a:cs typeface="Telegraf"/>
                <a:sym typeface="Telegraf"/>
              </a:rPr>
              <a:t>アーシンググッズ</a:t>
            </a:r>
            <a:r>
              <a:rPr lang="en-US" sz="1799">
                <a:solidFill>
                  <a:srgbClr val="7A4A2F"/>
                </a:solidFill>
                <a:latin typeface="Telegraf"/>
                <a:ea typeface="Telegraf"/>
                <a:cs typeface="Telegraf"/>
                <a:sym typeface="Telegraf"/>
              </a:rPr>
              <a:t>はこちら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27967" y="3038597"/>
            <a:ext cx="4056652" cy="2221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7"/>
              </a:lnSpc>
            </a:pPr>
            <a:r>
              <a:rPr lang="en-US" sz="1398">
                <a:solidFill>
                  <a:srgbClr val="7A4A2F"/>
                </a:solidFill>
                <a:latin typeface="Nunito"/>
                <a:ea typeface="Nunito"/>
                <a:cs typeface="Nunito"/>
                <a:sym typeface="Nunito"/>
              </a:rPr>
              <a:t>裸足で地面に触れると、</a:t>
            </a:r>
          </a:p>
          <a:p>
            <a:pPr algn="l">
              <a:lnSpc>
                <a:spcPts val="1957"/>
              </a:lnSpc>
            </a:pPr>
            <a:r>
              <a:rPr lang="en-US" sz="1398">
                <a:solidFill>
                  <a:srgbClr val="7A4A2F"/>
                </a:solidFill>
                <a:latin typeface="Nunito"/>
                <a:ea typeface="Nunito"/>
                <a:cs typeface="Nunito"/>
                <a:sym typeface="Nunito"/>
              </a:rPr>
              <a:t>体内の余分な電荷が大地に放出され、</a:t>
            </a:r>
          </a:p>
          <a:p>
            <a:pPr algn="l">
              <a:lnSpc>
                <a:spcPts val="1957"/>
              </a:lnSpc>
            </a:pPr>
            <a:r>
              <a:rPr lang="en-US" sz="1398">
                <a:solidFill>
                  <a:srgbClr val="7A4A2F"/>
                </a:solidFill>
                <a:latin typeface="Nunito"/>
                <a:ea typeface="Nunito"/>
                <a:cs typeface="Nunito"/>
                <a:sym typeface="Nunito"/>
              </a:rPr>
              <a:t>大地と同じ電位になります。</a:t>
            </a:r>
          </a:p>
          <a:p>
            <a:pPr algn="l" marL="0" indent="0" lvl="0">
              <a:lnSpc>
                <a:spcPts val="1957"/>
              </a:lnSpc>
              <a:spcBef>
                <a:spcPct val="0"/>
              </a:spcBef>
            </a:pPr>
            <a:r>
              <a:rPr lang="en-US" sz="1398">
                <a:solidFill>
                  <a:srgbClr val="7A4A2F"/>
                </a:solidFill>
                <a:latin typeface="Nunito"/>
                <a:ea typeface="Nunito"/>
                <a:cs typeface="Nunito"/>
                <a:sym typeface="Nunito"/>
              </a:rPr>
              <a:t>これが</a:t>
            </a:r>
            <a:r>
              <a:rPr lang="en-US" sz="1398" u="none">
                <a:solidFill>
                  <a:srgbClr val="7A4A2F"/>
                </a:solidFill>
                <a:latin typeface="Nunito"/>
                <a:ea typeface="Nunito"/>
                <a:cs typeface="Nunito"/>
                <a:sym typeface="Nunito"/>
              </a:rPr>
              <a:t>アーシング（接地）の仕組みです。</a:t>
            </a:r>
          </a:p>
          <a:p>
            <a:pPr algn="l" marL="0" indent="0" lvl="0">
              <a:lnSpc>
                <a:spcPts val="1957"/>
              </a:lnSpc>
              <a:spcBef>
                <a:spcPct val="0"/>
              </a:spcBef>
            </a:pPr>
            <a:r>
              <a:rPr lang="en-US" sz="1398" u="none">
                <a:solidFill>
                  <a:srgbClr val="7A4A2F"/>
                </a:solidFill>
                <a:latin typeface="Nunito"/>
                <a:ea typeface="Nunito"/>
                <a:cs typeface="Nunito"/>
                <a:sym typeface="Nunito"/>
              </a:rPr>
              <a:t>現代人は靴・アスファルトによって、</a:t>
            </a:r>
          </a:p>
          <a:p>
            <a:pPr algn="l" marL="0" indent="0" lvl="0">
              <a:lnSpc>
                <a:spcPts val="1957"/>
              </a:lnSpc>
              <a:spcBef>
                <a:spcPct val="0"/>
              </a:spcBef>
            </a:pPr>
            <a:r>
              <a:rPr lang="en-US" sz="1398" u="none">
                <a:solidFill>
                  <a:srgbClr val="7A4A2F"/>
                </a:solidFill>
                <a:latin typeface="Nunito"/>
                <a:ea typeface="Nunito"/>
                <a:cs typeface="Nunito"/>
                <a:sym typeface="Nunito"/>
              </a:rPr>
              <a:t>常に大地から絶縁された状態で生活しています。</a:t>
            </a:r>
          </a:p>
          <a:p>
            <a:pPr algn="l" marL="0" indent="0" lvl="0">
              <a:lnSpc>
                <a:spcPts val="1957"/>
              </a:lnSpc>
              <a:spcBef>
                <a:spcPct val="0"/>
              </a:spcBef>
            </a:pPr>
            <a:r>
              <a:rPr lang="en-US" sz="1398" u="none">
                <a:solidFill>
                  <a:srgbClr val="7A4A2F"/>
                </a:solidFill>
                <a:latin typeface="Nunito"/>
                <a:ea typeface="Nunito"/>
                <a:cs typeface="Nunito"/>
                <a:sym typeface="Nunito"/>
              </a:rPr>
              <a:t>アーシンググッズは、アース端子を通じて</a:t>
            </a:r>
          </a:p>
          <a:p>
            <a:pPr algn="l" marL="0" indent="0" lvl="0">
              <a:lnSpc>
                <a:spcPts val="1957"/>
              </a:lnSpc>
              <a:spcBef>
                <a:spcPct val="0"/>
              </a:spcBef>
            </a:pPr>
            <a:r>
              <a:rPr lang="en-US" sz="1398" u="none">
                <a:solidFill>
                  <a:srgbClr val="7A4A2F"/>
                </a:solidFill>
                <a:latin typeface="Nunito"/>
                <a:ea typeface="Nunito"/>
                <a:cs typeface="Nunito"/>
                <a:sym typeface="Nunito"/>
              </a:rPr>
              <a:t>大地との電気的なつながりを室内で再現します。</a:t>
            </a:r>
          </a:p>
          <a:p>
            <a:pPr algn="l" marL="0" indent="0" lvl="0">
              <a:lnSpc>
                <a:spcPts val="1957"/>
              </a:lnSpc>
              <a:spcBef>
                <a:spcPct val="0"/>
              </a:spcBef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327967" y="2687705"/>
            <a:ext cx="2031288" cy="307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14"/>
              </a:lnSpc>
            </a:pPr>
            <a:r>
              <a:rPr lang="en-US" b="true" sz="1800" spc="-53">
                <a:solidFill>
                  <a:srgbClr val="7A4A2F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自然と</a:t>
            </a:r>
            <a:r>
              <a:rPr lang="en-US" b="true" sz="1800" spc="-53">
                <a:solidFill>
                  <a:srgbClr val="7A4A2F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のつながり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61798" y="9945525"/>
            <a:ext cx="3246793" cy="154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77"/>
              </a:lnSpc>
            </a:pPr>
            <a:r>
              <a:rPr lang="en-US" b="true" sz="1099" spc="-48">
                <a:solidFill>
                  <a:srgbClr val="7A4A2F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アーシンググッズ専門店｜riraku-life(</a:t>
            </a:r>
            <a:r>
              <a:rPr lang="en-US" b="true" sz="1099" spc="-48">
                <a:solidFill>
                  <a:srgbClr val="7A4A2F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リラクリフェ)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5721029" y="5498801"/>
            <a:ext cx="1292738" cy="1292738"/>
          </a:xfrm>
          <a:custGeom>
            <a:avLst/>
            <a:gdLst/>
            <a:ahLst/>
            <a:cxnLst/>
            <a:rect r="r" b="b" t="t" l="l"/>
            <a:pathLst>
              <a:path h="1292738" w="1292738">
                <a:moveTo>
                  <a:pt x="0" y="0"/>
                </a:moveTo>
                <a:lnTo>
                  <a:pt x="1292738" y="0"/>
                </a:lnTo>
                <a:lnTo>
                  <a:pt x="1292738" y="1292738"/>
                </a:lnTo>
                <a:lnTo>
                  <a:pt x="0" y="129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561562" y="5850086"/>
            <a:ext cx="1847029" cy="542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21"/>
              </a:lnSpc>
            </a:pPr>
            <a:r>
              <a:rPr lang="en-US" sz="1515" spc="-45">
                <a:solidFill>
                  <a:srgbClr val="FAF7F0"/>
                </a:solidFill>
                <a:latin typeface="Telegraf"/>
                <a:ea typeface="Telegraf"/>
                <a:cs typeface="Telegraf"/>
                <a:sym typeface="Telegraf"/>
              </a:rPr>
              <a:t>ア</a:t>
            </a:r>
            <a:r>
              <a:rPr lang="en-US" sz="1515" spc="-45">
                <a:solidFill>
                  <a:srgbClr val="FAF7F0"/>
                </a:solidFill>
                <a:latin typeface="Telegraf"/>
                <a:ea typeface="Telegraf"/>
                <a:cs typeface="Telegraf"/>
                <a:sym typeface="Telegraf"/>
              </a:rPr>
              <a:t>ーシングに関する</a:t>
            </a:r>
          </a:p>
          <a:p>
            <a:pPr algn="l" marL="0" indent="0" lvl="0">
              <a:lnSpc>
                <a:spcPts val="2121"/>
              </a:lnSpc>
              <a:spcBef>
                <a:spcPct val="0"/>
              </a:spcBef>
            </a:pPr>
            <a:r>
              <a:rPr lang="en-US" sz="1515" spc="-45">
                <a:solidFill>
                  <a:srgbClr val="FAF7F0"/>
                </a:solidFill>
                <a:latin typeface="Telegraf"/>
                <a:ea typeface="Telegraf"/>
                <a:cs typeface="Telegraf"/>
                <a:sym typeface="Telegraf"/>
              </a:rPr>
              <a:t>研究・論文はこちら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509200" y="7590840"/>
            <a:ext cx="1292738" cy="1278431"/>
            <a:chOff x="0" y="0"/>
            <a:chExt cx="463288" cy="45816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63288" cy="458161"/>
            </a:xfrm>
            <a:custGeom>
              <a:avLst/>
              <a:gdLst/>
              <a:ahLst/>
              <a:cxnLst/>
              <a:rect r="r" b="b" t="t" l="l"/>
              <a:pathLst>
                <a:path h="458161" w="463288">
                  <a:moveTo>
                    <a:pt x="0" y="0"/>
                  </a:moveTo>
                  <a:lnTo>
                    <a:pt x="463288" y="0"/>
                  </a:lnTo>
                  <a:lnTo>
                    <a:pt x="463288" y="458161"/>
                  </a:lnTo>
                  <a:lnTo>
                    <a:pt x="0" y="45816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463288" cy="477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1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3052120" y="8869270"/>
            <a:ext cx="4206898" cy="335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519"/>
              </a:lnSpc>
            </a:pPr>
            <a:r>
              <a:rPr lang="en-US" sz="1799">
                <a:solidFill>
                  <a:srgbClr val="7A4A2F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1799">
                <a:solidFill>
                  <a:srgbClr val="7A4A2F"/>
                </a:solidFill>
                <a:latin typeface="Telegraf"/>
                <a:ea typeface="Telegraf"/>
                <a:cs typeface="Telegraf"/>
                <a:sym typeface="Telegraf"/>
              </a:rPr>
              <a:t>特典ク</a:t>
            </a:r>
            <a:r>
              <a:rPr lang="en-US" sz="1799">
                <a:solidFill>
                  <a:srgbClr val="7A4A2F"/>
                </a:solidFill>
                <a:latin typeface="Telegraf"/>
                <a:ea typeface="Telegraf"/>
                <a:cs typeface="Telegraf"/>
                <a:sym typeface="Telegraf"/>
              </a:rPr>
              <a:t>ーポン RIRAKU05（5%OFF）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4319922" y="-244205"/>
            <a:ext cx="3240078" cy="5352481"/>
            <a:chOff x="0" y="0"/>
            <a:chExt cx="683042" cy="112835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83042" cy="1128358"/>
            </a:xfrm>
            <a:custGeom>
              <a:avLst/>
              <a:gdLst/>
              <a:ahLst/>
              <a:cxnLst/>
              <a:rect r="r" b="b" t="t" l="l"/>
              <a:pathLst>
                <a:path h="1128358" w="683042">
                  <a:moveTo>
                    <a:pt x="0" y="0"/>
                  </a:moveTo>
                  <a:lnTo>
                    <a:pt x="683042" y="0"/>
                  </a:lnTo>
                  <a:lnTo>
                    <a:pt x="683042" y="1128358"/>
                  </a:lnTo>
                  <a:lnTo>
                    <a:pt x="0" y="1128358"/>
                  </a:lnTo>
                  <a:close/>
                </a:path>
              </a:pathLst>
            </a:custGeom>
            <a:blipFill>
              <a:blip r:embed="rId5"/>
              <a:stretch>
                <a:fillRect l="-5660" t="-617" r="0" b="-505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チラシ - 自然とつながるアーシング</dc:description>
  <dc:identifier>DAHFBQlMQL0</dc:identifier>
  <dcterms:modified xsi:type="dcterms:W3CDTF">2011-08-01T06:04:30Z</dcterms:modified>
  <cp:revision>1</cp:revision>
  <dc:title>チラシ - 自然とつながるアーシング</dc:title>
</cp:coreProperties>
</file>